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75" r:id="rId2"/>
    <p:sldId id="277" r:id="rId3"/>
    <p:sldId id="379" r:id="rId4"/>
    <p:sldId id="380" r:id="rId5"/>
    <p:sldId id="381" r:id="rId6"/>
    <p:sldId id="378" r:id="rId7"/>
    <p:sldId id="352" r:id="rId8"/>
    <p:sldId id="355" r:id="rId9"/>
    <p:sldId id="356" r:id="rId10"/>
    <p:sldId id="353" r:id="rId11"/>
    <p:sldId id="369" r:id="rId12"/>
    <p:sldId id="371" r:id="rId13"/>
    <p:sldId id="376" r:id="rId14"/>
    <p:sldId id="370" r:id="rId15"/>
    <p:sldId id="366" r:id="rId16"/>
    <p:sldId id="361" r:id="rId17"/>
    <p:sldId id="364" r:id="rId18"/>
    <p:sldId id="365" r:id="rId19"/>
    <p:sldId id="359" r:id="rId20"/>
    <p:sldId id="363" r:id="rId21"/>
    <p:sldId id="367" r:id="rId22"/>
    <p:sldId id="372" r:id="rId23"/>
    <p:sldId id="357" r:id="rId24"/>
    <p:sldId id="384" r:id="rId25"/>
    <p:sldId id="383" r:id="rId26"/>
    <p:sldId id="375" r:id="rId27"/>
    <p:sldId id="382" r:id="rId28"/>
  </p:sldIdLst>
  <p:sldSz cx="10077450" cy="7562850"/>
  <p:notesSz cx="6985000" cy="92837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FF"/>
    <a:srgbClr val="FFFFFF"/>
    <a:srgbClr val="800000"/>
    <a:srgbClr val="CC0099"/>
    <a:srgbClr val="FF00FF"/>
    <a:srgbClr val="006600"/>
    <a:srgbClr val="BFBF00"/>
    <a:srgbClr val="777777"/>
    <a:srgbClr val="000000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538" autoAdjust="0"/>
    <p:restoredTop sz="95141" autoAdjust="0"/>
  </p:normalViewPr>
  <p:slideViewPr>
    <p:cSldViewPr>
      <p:cViewPr varScale="1">
        <p:scale>
          <a:sx n="64" d="100"/>
          <a:sy n="64" d="100"/>
        </p:scale>
        <p:origin x="-1230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57"/>
        <p:guide pos="19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83421" tIns="41710" rIns="83421" bIns="41710" rtlCol="0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83421" tIns="41710" rIns="83421" bIns="41710" rtlCol="0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B10F92A-F6C4-4EE9-98F2-7BC768AACF34}" type="datetimeFigureOut">
              <a:rPr lang="en-US"/>
              <a:pPr>
                <a:defRPr/>
              </a:pPr>
              <a:t>5/29/2011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83421" tIns="41710" rIns="83421" bIns="41710" rtlCol="0" anchor="b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lIns="83421" tIns="41710" rIns="83421" bIns="41710" rtlCol="0" anchor="b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A818BCF-59A3-4ED3-9AB4-6E4E9BFA9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980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704850"/>
            <a:ext cx="4633913" cy="347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98500" y="4408488"/>
            <a:ext cx="5588000" cy="417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60414" algn="l"/>
                <a:tab pos="1320828" algn="l"/>
                <a:tab pos="1981242" algn="l"/>
                <a:tab pos="26416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52875" y="0"/>
            <a:ext cx="30305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60414" algn="l"/>
                <a:tab pos="1320828" algn="l"/>
                <a:tab pos="1981242" algn="l"/>
                <a:tab pos="26416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18563"/>
            <a:ext cx="30305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60414" algn="l"/>
                <a:tab pos="1320828" algn="l"/>
                <a:tab pos="1981242" algn="l"/>
                <a:tab pos="26416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52875" y="8818563"/>
            <a:ext cx="30305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60414" algn="l"/>
                <a:tab pos="1320828" algn="l"/>
                <a:tab pos="1981242" algn="l"/>
                <a:tab pos="26416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F853208-8E5D-4159-A2C1-F16C2FFDE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2054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  <a:tabLst>
                <a:tab pos="660400" algn="l"/>
                <a:tab pos="1320800" algn="l"/>
                <a:tab pos="1981200" algn="l"/>
                <a:tab pos="2641600" algn="l"/>
              </a:tabLst>
            </a:pPr>
            <a:fld id="{D745499B-D34C-41E4-8EEF-E48AD1E63F6F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>
                <a:buFont typeface="Wingdings" pitchFamily="2" charset="2"/>
                <a:buNone/>
                <a:tabLst>
                  <a:tab pos="660400" algn="l"/>
                  <a:tab pos="1320800" algn="l"/>
                  <a:tab pos="1981200" algn="l"/>
                  <a:tab pos="2641600" algn="l"/>
                </a:tabLst>
              </a:pPr>
              <a:t>1</a:t>
            </a:fld>
            <a:endParaRPr lang="en-US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4850"/>
            <a:ext cx="4638675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9588" cy="417830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changing model:</a:t>
            </a:r>
            <a:r>
              <a:rPr lang="en-US" baseline="0" dirty="0" smtClean="0"/>
              <a:t> -17, -22%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F853208-8E5D-4159-A2C1-F16C2FFDE54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F853208-8E5D-4159-A2C1-F16C2FFDE54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0047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  <a:tabLst>
                <a:tab pos="660400" algn="l"/>
                <a:tab pos="1320800" algn="l"/>
                <a:tab pos="1981200" algn="l"/>
                <a:tab pos="2641600" algn="l"/>
              </a:tabLst>
            </a:pPr>
            <a:fld id="{87ED8E72-8D05-4EE3-870F-B19441EB7A45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>
                <a:buFont typeface="Wingdings" pitchFamily="2" charset="2"/>
                <a:buNone/>
                <a:tabLst>
                  <a:tab pos="660400" algn="l"/>
                  <a:tab pos="1320800" algn="l"/>
                  <a:tab pos="1981200" algn="l"/>
                  <a:tab pos="2641600" algn="l"/>
                </a:tabLst>
              </a:pPr>
              <a:t>25</a:t>
            </a:fld>
            <a:endParaRPr lang="en-US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4850"/>
            <a:ext cx="4638675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9588" cy="41783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  <a:tabLst>
                <a:tab pos="660400" algn="l"/>
                <a:tab pos="1320800" algn="l"/>
                <a:tab pos="1981200" algn="l"/>
                <a:tab pos="2641600" algn="l"/>
              </a:tabLst>
            </a:pPr>
            <a:fld id="{87ED8E72-8D05-4EE3-870F-B19441EB7A45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>
                <a:buFont typeface="Wingdings" pitchFamily="2" charset="2"/>
                <a:buNone/>
                <a:tabLst>
                  <a:tab pos="660400" algn="l"/>
                  <a:tab pos="1320800" algn="l"/>
                  <a:tab pos="1981200" algn="l"/>
                  <a:tab pos="2641600" algn="l"/>
                </a:tabLst>
              </a:pPr>
              <a:t>26</a:t>
            </a:fld>
            <a:endParaRPr lang="en-US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4850"/>
            <a:ext cx="4638675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9588" cy="41783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  <a:tabLst>
                <a:tab pos="660400" algn="l"/>
                <a:tab pos="1320800" algn="l"/>
                <a:tab pos="1981200" algn="l"/>
                <a:tab pos="2641600" algn="l"/>
              </a:tabLst>
            </a:pPr>
            <a:fld id="{87ED8E72-8D05-4EE3-870F-B19441EB7A45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>
                <a:buFont typeface="Wingdings" pitchFamily="2" charset="2"/>
                <a:buNone/>
                <a:tabLst>
                  <a:tab pos="660400" algn="l"/>
                  <a:tab pos="1320800" algn="l"/>
                  <a:tab pos="1981200" algn="l"/>
                  <a:tab pos="2641600" algn="l"/>
                </a:tabLst>
              </a:pPr>
              <a:t>27</a:t>
            </a:fld>
            <a:endParaRPr lang="en-US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4850"/>
            <a:ext cx="4638675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9588" cy="41783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  <a:tabLst>
                <a:tab pos="660400" algn="l"/>
                <a:tab pos="1320800" algn="l"/>
                <a:tab pos="1981200" algn="l"/>
                <a:tab pos="2641600" algn="l"/>
              </a:tabLst>
            </a:pPr>
            <a:fld id="{87ED8E72-8D05-4EE3-870F-B19441EB7A45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>
                <a:buFont typeface="Wingdings" pitchFamily="2" charset="2"/>
                <a:buNone/>
                <a:tabLst>
                  <a:tab pos="660400" algn="l"/>
                  <a:tab pos="1320800" algn="l"/>
                  <a:tab pos="1981200" algn="l"/>
                  <a:tab pos="2641600" algn="l"/>
                </a:tabLst>
              </a:pPr>
              <a:t>2</a:t>
            </a:fld>
            <a:endParaRPr lang="en-US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4850"/>
            <a:ext cx="4638675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9588" cy="41783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  <a:tabLst>
                <a:tab pos="660400" algn="l"/>
                <a:tab pos="1320800" algn="l"/>
                <a:tab pos="1981200" algn="l"/>
                <a:tab pos="2641600" algn="l"/>
              </a:tabLst>
            </a:pPr>
            <a:fld id="{87ED8E72-8D05-4EE3-870F-B19441EB7A45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>
                <a:buFont typeface="Wingdings" pitchFamily="2" charset="2"/>
                <a:buNone/>
                <a:tabLst>
                  <a:tab pos="660400" algn="l"/>
                  <a:tab pos="1320800" algn="l"/>
                  <a:tab pos="1981200" algn="l"/>
                  <a:tab pos="2641600" algn="l"/>
                </a:tabLst>
              </a:pPr>
              <a:t>3</a:t>
            </a:fld>
            <a:endParaRPr lang="en-US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4850"/>
            <a:ext cx="4638675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9588" cy="41783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  <a:tabLst>
                <a:tab pos="660400" algn="l"/>
                <a:tab pos="1320800" algn="l"/>
                <a:tab pos="1981200" algn="l"/>
                <a:tab pos="2641600" algn="l"/>
              </a:tabLst>
            </a:pPr>
            <a:fld id="{87ED8E72-8D05-4EE3-870F-B19441EB7A45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>
                <a:buFont typeface="Wingdings" pitchFamily="2" charset="2"/>
                <a:buNone/>
                <a:tabLst>
                  <a:tab pos="660400" algn="l"/>
                  <a:tab pos="1320800" algn="l"/>
                  <a:tab pos="1981200" algn="l"/>
                  <a:tab pos="2641600" algn="l"/>
                </a:tabLst>
              </a:pPr>
              <a:t>4</a:t>
            </a:fld>
            <a:endParaRPr lang="en-US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4850"/>
            <a:ext cx="4638675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9588" cy="41783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  <a:tabLst>
                <a:tab pos="660400" algn="l"/>
                <a:tab pos="1320800" algn="l"/>
                <a:tab pos="1981200" algn="l"/>
                <a:tab pos="2641600" algn="l"/>
              </a:tabLst>
            </a:pPr>
            <a:fld id="{87ED8E72-8D05-4EE3-870F-B19441EB7A45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>
                <a:buFont typeface="Wingdings" pitchFamily="2" charset="2"/>
                <a:buNone/>
                <a:tabLst>
                  <a:tab pos="660400" algn="l"/>
                  <a:tab pos="1320800" algn="l"/>
                  <a:tab pos="1981200" algn="l"/>
                  <a:tab pos="2641600" algn="l"/>
                </a:tabLst>
              </a:pPr>
              <a:t>5</a:t>
            </a:fld>
            <a:endParaRPr lang="en-US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4850"/>
            <a:ext cx="4638675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9588" cy="41783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  <a:tabLst>
                <a:tab pos="660400" algn="l"/>
                <a:tab pos="1320800" algn="l"/>
                <a:tab pos="1981200" algn="l"/>
                <a:tab pos="2641600" algn="l"/>
              </a:tabLst>
            </a:pPr>
            <a:fld id="{87ED8E72-8D05-4EE3-870F-B19441EB7A45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>
                <a:buFont typeface="Wingdings" pitchFamily="2" charset="2"/>
                <a:buNone/>
                <a:tabLst>
                  <a:tab pos="660400" algn="l"/>
                  <a:tab pos="1320800" algn="l"/>
                  <a:tab pos="1981200" algn="l"/>
                  <a:tab pos="2641600" algn="l"/>
                </a:tabLst>
              </a:pPr>
              <a:t>6</a:t>
            </a:fld>
            <a:endParaRPr lang="en-US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4850"/>
            <a:ext cx="4638675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9588" cy="41783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 between</a:t>
            </a:r>
            <a:r>
              <a:rPr lang="en-US" baseline="0" dirty="0" smtClean="0"/>
              <a:t> models is mostly tilt effect. </a:t>
            </a:r>
            <a:r>
              <a:rPr lang="en-US" baseline="0" dirty="0" err="1" smtClean="0"/>
              <a:t>Newmod</a:t>
            </a:r>
            <a:r>
              <a:rPr lang="en-US" baseline="0" dirty="0" smtClean="0"/>
              <a:t> w/ same IMF, slightly </a:t>
            </a:r>
            <a:r>
              <a:rPr lang="en-US" baseline="0" dirty="0" err="1" smtClean="0"/>
              <a:t>neg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: -39, 33kV.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F853208-8E5D-4159-A2C1-F16C2FFDE54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3533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dirty="0" smtClean="0"/>
              <a:t>Diff between</a:t>
            </a:r>
            <a:r>
              <a:rPr lang="en-US" baseline="0" dirty="0" smtClean="0"/>
              <a:t> models is mostly tilt effect. </a:t>
            </a:r>
            <a:r>
              <a:rPr lang="en-US" baseline="0" dirty="0" err="1" smtClean="0"/>
              <a:t>Newmod</a:t>
            </a:r>
            <a:r>
              <a:rPr lang="en-US" baseline="0" dirty="0" smtClean="0"/>
              <a:t> w/ same IMF, slightly </a:t>
            </a:r>
            <a:r>
              <a:rPr lang="en-US" baseline="0" dirty="0" err="1" smtClean="0"/>
              <a:t>neg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: -37, 27kV. Similar cell orientation/shape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F853208-8E5D-4159-A2C1-F16C2FFDE5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859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</a:t>
            </a:r>
            <a:r>
              <a:rPr lang="en-US" baseline="0" dirty="0" smtClean="0"/>
              <a:t> changing model: </a:t>
            </a:r>
            <a:r>
              <a:rPr lang="en-US" dirty="0" smtClean="0"/>
              <a:t>11 kV, 15%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F853208-8E5D-4159-A2C1-F16C2FFDE54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2233E-2823-4FBA-A397-369CCAF1E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AF50F-D38D-46DC-90A7-2ED1A07D3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7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7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9959-F91E-45F0-9403-9DE07FBA9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CFA2C-3E74-417F-BD74-F954600F4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614C7-AD7D-4CEF-8E3F-F7A86F00F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57700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70063"/>
            <a:ext cx="4457700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B7C5C-4F1B-4DA7-B253-EECBBEA79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AEDCA-4129-40B2-8CB4-3CEF333A1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009CE-8DDF-4FCA-8C64-7503EE589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86FEC-7D16-4C28-B4DE-50E32E5D9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8F2C0-2FC9-4C9E-847C-8A56C2B48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0C6E0-60A6-4C89-8537-154C5029A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70063"/>
            <a:ext cx="9067800" cy="498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9750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9750"/>
            <a:ext cx="3192462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6889750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304B6DD-F778-4073-9798-FB223C111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Calibri" pitchFamily="34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Calibri" pitchFamily="34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Calibri" pitchFamily="34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Calibri" pitchFamily="34" charset="0"/>
          <a:ea typeface="DejaVu Sans" charset="0"/>
          <a:cs typeface="DejaVu Sans" charset="0"/>
        </a:defRPr>
      </a:lvl5pPr>
      <a:lvl6pPr marL="15367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19939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24511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29083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431800" indent="-32385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2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4400550" y="2187575"/>
            <a:ext cx="566738" cy="1219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352550" y="1787525"/>
            <a:ext cx="2419350" cy="3460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0550" y="5734049"/>
            <a:ext cx="1095375" cy="838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24300" y="5791199"/>
            <a:ext cx="1095375" cy="838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771649"/>
            <a:ext cx="4876800" cy="4876800"/>
          </a:xfrm>
          <a:prstGeom prst="rect">
            <a:avLst/>
          </a:prstGeom>
        </p:spPr>
      </p:pic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90525" y="352425"/>
            <a:ext cx="9296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36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DejaVu Sans" charset="0"/>
                <a:cs typeface="DejaVu Sans" charset="0"/>
              </a:rPr>
              <a:t>Map_Potential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DejaVu Sans" charset="0"/>
                <a:cs typeface="DejaVu Sans" charset="0"/>
              </a:rPr>
              <a:t> 2.0?</a:t>
            </a:r>
            <a:endParaRPr lang="en-US" sz="36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DejaVu Sans" charset="0"/>
              <a:cs typeface="DejaVu Sans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2125" y="6829425"/>
            <a:ext cx="6324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numCol="1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200" b="1" dirty="0" err="1" smtClean="0">
                <a:solidFill>
                  <a:srgbClr val="CCCCFF"/>
                </a:solidFill>
                <a:latin typeface="+mj-lt"/>
                <a:ea typeface="DejaVu Sans" charset="0"/>
                <a:cs typeface="DejaVu Sans" charset="0"/>
              </a:rPr>
              <a:t>SuperDARN</a:t>
            </a:r>
            <a:r>
              <a:rPr lang="en-US" sz="2200" b="1" dirty="0" smtClean="0">
                <a:solidFill>
                  <a:srgbClr val="CCCCFF"/>
                </a:solidFill>
                <a:latin typeface="+mj-lt"/>
                <a:ea typeface="DejaVu Sans" charset="0"/>
                <a:cs typeface="DejaVu Sans" charset="0"/>
              </a:rPr>
              <a:t> Workshop, 2011</a:t>
            </a:r>
            <a:endParaRPr lang="en-US" sz="2200" b="1" dirty="0">
              <a:solidFill>
                <a:srgbClr val="CCCCFF"/>
              </a:solidFill>
              <a:latin typeface="+mj-lt"/>
              <a:ea typeface="DejaVu Sans" charset="0"/>
              <a:cs typeface="DejaVu Sans" charset="0"/>
            </a:endParaRPr>
          </a:p>
        </p:txBody>
      </p: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2114550" y="6437312"/>
            <a:ext cx="9906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b="1" dirty="0">
                <a:solidFill>
                  <a:srgbClr val="CCCCFF"/>
                </a:solidFill>
              </a:rPr>
              <a:t>North</a:t>
            </a:r>
          </a:p>
        </p:txBody>
      </p:sp>
      <p:pic>
        <p:nvPicPr>
          <p:cNvPr id="3083" name="Picture 14" descr="ThayerLogo_Vert_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4749"/>
            <a:ext cx="1762125" cy="144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01927" y="809625"/>
            <a:ext cx="8153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spcBef>
                <a:spcPts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DejaVu Sans" charset="0"/>
                <a:cs typeface="DejaVu Sans" charset="0"/>
              </a:rPr>
              <a:t>E. D. P. Cousins, S. G. Shepherd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DejaVu Sans" charset="0"/>
              <a:cs typeface="DejaVu Sans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" y="47625"/>
            <a:ext cx="1265613" cy="137829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9201150" y="2162175"/>
            <a:ext cx="566738" cy="1219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153150" y="1812505"/>
            <a:ext cx="2419350" cy="3148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391150" y="5708649"/>
            <a:ext cx="1095375" cy="838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724900" y="5765799"/>
            <a:ext cx="1095375" cy="838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1746249"/>
            <a:ext cx="4876800" cy="4876800"/>
          </a:xfrm>
          <a:prstGeom prst="rect">
            <a:avLst/>
          </a:prstGeom>
        </p:spPr>
      </p:pic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6915150" y="6411912"/>
            <a:ext cx="9906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CCCCFF"/>
                </a:solidFill>
              </a:rPr>
              <a:t>South</a:t>
            </a:r>
            <a:endParaRPr lang="en-US" sz="1600" b="1" dirty="0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31827" y="1038225"/>
            <a:ext cx="9969423" cy="5055038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1114425"/>
            <a:ext cx="4828722" cy="4978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114425"/>
            <a:ext cx="4828722" cy="4978838"/>
          </a:xfrm>
          <a:prstGeom prst="rect">
            <a:avLst/>
          </a:prstGeom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594799" y="1104527"/>
            <a:ext cx="2631830" cy="8190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>
            <a:defPPr>
              <a:defRPr lang="en-GB"/>
            </a:defPPr>
            <a:lvl1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South</a:t>
            </a:r>
          </a:p>
          <a:p>
            <a:r>
              <a:rPr lang="en-US" b="0" dirty="0"/>
              <a:t>January 05, 2004</a:t>
            </a:r>
          </a:p>
          <a:p>
            <a:r>
              <a:rPr lang="en-US" b="0" dirty="0"/>
              <a:t>03:20:00 – 03:20:22 UT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890141" y="1116778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>
            <a:defPPr>
              <a:defRPr lang="en-GB"/>
            </a:defPPr>
            <a:lvl1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No default HMB latitude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984371" y="1116778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Original</a:t>
            </a: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Heppner Maynard Boundary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904" y="6219825"/>
            <a:ext cx="8346621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93000"/>
              </a:lnSpc>
              <a:buClr>
                <a:srgbClr val="0000FF">
                  <a:lumMod val="40000"/>
                  <a:lumOff val="60000"/>
                </a:srgbClr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/>
                <a:ea typeface="DejaVu Sans" charset="0"/>
                <a:cs typeface="DejaVu Sans" charset="0"/>
              </a:rPr>
              <a:t>With no data: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Original procedure sets 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/>
                <a:ea typeface="DejaVu Sans" charset="0"/>
                <a:cs typeface="DejaVu Sans" charset="0"/>
              </a:rPr>
              <a:t>HMB = 62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/>
                <a:ea typeface="DejaVu Sans" charset="0"/>
                <a:cs typeface="Calibri"/>
              </a:rPr>
              <a:t>° </a:t>
            </a:r>
          </a:p>
          <a:p>
            <a:pPr lvl="0" hangingPunct="0">
              <a:lnSpc>
                <a:spcPct val="93000"/>
              </a:lnSpc>
              <a:buClr>
                <a:srgbClr val="0000FF">
                  <a:lumMod val="40000"/>
                  <a:lumOff val="60000"/>
                </a:srgbClr>
              </a:buClr>
              <a:buSzPct val="45000"/>
              <a:tabLst>
                <a:tab pos="723900" algn="l"/>
                <a:tab pos="1447800" algn="l"/>
                <a:tab pos="20574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Calibri"/>
              </a:rPr>
              <a:t>			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New procedure uses 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/>
                <a:ea typeface="DejaVu Sans" charset="0"/>
                <a:cs typeface="Calibri"/>
              </a:rPr>
              <a:t>model lower limit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  <a:latin typeface="Calibri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6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1827" y="1053363"/>
            <a:ext cx="9969423" cy="4480662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3" y="1190625"/>
            <a:ext cx="3951264" cy="4115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32" y="1190625"/>
            <a:ext cx="3951264" cy="4115047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56563" y="11486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New Weighting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66725" y="11486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Org. Weighting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984369" y="1111253"/>
            <a:ext cx="1967333" cy="8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b">
            <a:spAutoFit/>
          </a:bodyPr>
          <a:lstStyle>
            <a:defPPr>
              <a:defRPr lang="en-GB"/>
            </a:defPPr>
            <a:lvl1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North</a:t>
            </a:r>
          </a:p>
          <a:p>
            <a:r>
              <a:rPr lang="en-US" b="0" dirty="0"/>
              <a:t>April 22, 2001</a:t>
            </a:r>
          </a:p>
          <a:p>
            <a:r>
              <a:rPr lang="en-US" b="0" dirty="0"/>
              <a:t>11:00 – 11:10 UT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44758" y="4933975"/>
            <a:ext cx="1084339" cy="38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89 kV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lang="en-US" sz="12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/107=1.74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Model Data Weighting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279" y="5649612"/>
            <a:ext cx="9889972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93000"/>
              </a:lnSpc>
              <a:buClr>
                <a:srgbClr val="0000FF">
                  <a:lumMod val="40000"/>
                  <a:lumOff val="60000"/>
                </a:srgbClr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/>
                <a:ea typeface="DejaVu Sans" charset="0"/>
                <a:cs typeface="DejaVu Sans" charset="0"/>
              </a:rPr>
              <a:t>Model vector errors: </a:t>
            </a:r>
          </a:p>
          <a:p>
            <a:pPr lvl="0" hangingPunct="0">
              <a:lnSpc>
                <a:spcPct val="93000"/>
              </a:lnSpc>
              <a:buClr>
                <a:srgbClr val="0000FF">
                  <a:lumMod val="40000"/>
                  <a:lumOff val="60000"/>
                </a:srgbClr>
              </a:buClr>
              <a:buSzPct val="45000"/>
              <a:tabLst>
                <a:tab pos="3952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	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/>
                <a:ea typeface="DejaVu Sans" charset="0"/>
                <a:cs typeface="DejaVu Sans" charset="0"/>
              </a:rPr>
              <a:t>Original: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 dependent on order of fit and on average of data errors</a:t>
            </a:r>
          </a:p>
          <a:p>
            <a:pPr lvl="0" hangingPunct="0">
              <a:lnSpc>
                <a:spcPct val="93000"/>
              </a:lnSpc>
              <a:buClr>
                <a:srgbClr val="0000FF">
                  <a:lumMod val="40000"/>
                  <a:lumOff val="60000"/>
                </a:srgbClr>
              </a:buClr>
              <a:buSzPct val="45000"/>
              <a:tabLst>
                <a:tab pos="3952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	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/>
                <a:ea typeface="DejaVu Sans" charset="0"/>
                <a:cs typeface="Calibri"/>
              </a:rPr>
              <a:t>New: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 Original value, scaled by number of data vectors in vicinity</a:t>
            </a:r>
            <a:endParaRPr lang="en-US" sz="3200" dirty="0">
              <a:solidFill>
                <a:srgbClr val="CCCCFF"/>
              </a:solidFill>
              <a:latin typeface="Calibri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31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1827" y="977163"/>
            <a:ext cx="9969423" cy="643956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3" y="1114425"/>
            <a:ext cx="3951264" cy="4115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32" y="1114425"/>
            <a:ext cx="3951264" cy="4115047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56563" y="10724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New Weighting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66725" y="10724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Org. Weighting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001553" y="1035053"/>
            <a:ext cx="1932965" cy="8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2"/>
                </a:solidFill>
              </a:rPr>
              <a:t>North</a:t>
            </a:r>
            <a:endParaRPr lang="en-US" dirty="0" smtClean="0">
              <a:solidFill>
                <a:schemeClr val="bg2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April 22, 2001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11:00 – 11:10 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3995396"/>
            <a:ext cx="4115384" cy="3291229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4" name="Straight Connector 13"/>
          <p:cNvCxnSpPr/>
          <p:nvPr/>
        </p:nvCxnSpPr>
        <p:spPr bwMode="auto">
          <a:xfrm>
            <a:off x="2066925" y="1647825"/>
            <a:ext cx="3810000" cy="2362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771525" y="1640114"/>
            <a:ext cx="1318532" cy="998311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38410244"/>
              </p:ext>
            </p:extLst>
          </p:nvPr>
        </p:nvGraphicFramePr>
        <p:xfrm>
          <a:off x="2427739" y="6396124"/>
          <a:ext cx="1773920" cy="657140"/>
        </p:xfrm>
        <a:graphic>
          <a:graphicData uri="http://schemas.openxmlformats.org/presentationml/2006/ole">
            <p:oleObj spid="_x0000_s89133" name="Equation" r:id="rId6" imgW="927000" imgH="342720" progId="Equation.3">
              <p:embed/>
            </p:oleObj>
          </a:graphicData>
        </a:graphic>
      </p:graphicFrame>
      <p:sp>
        <p:nvSpPr>
          <p:cNvPr id="21" name="Block Arc 20"/>
          <p:cNvSpPr/>
          <p:nvPr/>
        </p:nvSpPr>
        <p:spPr bwMode="auto">
          <a:xfrm rot="20025557">
            <a:off x="1250518" y="4350362"/>
            <a:ext cx="8818153" cy="7566927"/>
          </a:xfrm>
          <a:prstGeom prst="blockArc">
            <a:avLst>
              <a:gd name="adj1" fmla="val 15360607"/>
              <a:gd name="adj2" fmla="val 17027840"/>
              <a:gd name="adj3" fmla="val 7258"/>
            </a:avLst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Model Data Weighting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16200000" flipH="1">
            <a:off x="-1019175" y="4429125"/>
            <a:ext cx="4572000" cy="990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6842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1827" y="977163"/>
            <a:ext cx="9969423" cy="643956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3" y="1114425"/>
            <a:ext cx="3951264" cy="41150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05" y="3247777"/>
            <a:ext cx="3951264" cy="4115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32" y="1114425"/>
            <a:ext cx="3951264" cy="4115047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56563" y="10724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New Weighting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66725" y="10724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Org. Weighting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984369" y="1035053"/>
            <a:ext cx="1967333" cy="8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b">
            <a:spAutoFit/>
          </a:bodyPr>
          <a:lstStyle>
            <a:defPPr>
              <a:defRPr lang="en-GB"/>
            </a:defPPr>
            <a:lvl1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North</a:t>
            </a:r>
          </a:p>
          <a:p>
            <a:r>
              <a:rPr lang="en-US" b="0" dirty="0"/>
              <a:t>April 22, 2001</a:t>
            </a:r>
          </a:p>
          <a:p>
            <a:r>
              <a:rPr lang="en-US" b="0" dirty="0"/>
              <a:t>11:00 – 11:10 UT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991212" y="3171825"/>
            <a:ext cx="1779208" cy="30380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Difference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44758" y="4857775"/>
            <a:ext cx="1084339" cy="38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89 kV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lang="en-US" sz="12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/107=1.74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6791325" y="5911071"/>
            <a:ext cx="3016109" cy="56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>
            <a:defPPr>
              <a:defRPr lang="en-GB"/>
            </a:defPPr>
            <a:lvl1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Average Difference over 24 hours &lt; 1%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67981" y="6957597"/>
            <a:ext cx="529903" cy="21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chemeClr val="bg1"/>
                </a:solidFill>
              </a:rPr>
              <a:t>4</a:t>
            </a:r>
            <a:r>
              <a:rPr lang="en-US" sz="1200" b="1" dirty="0" smtClean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Model Data Weighting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4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1827" y="977163"/>
            <a:ext cx="9969423" cy="643956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8" y="1114425"/>
            <a:ext cx="3990975" cy="41150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3247777"/>
            <a:ext cx="3990975" cy="4115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77" y="1114425"/>
            <a:ext cx="3990975" cy="4115047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56563" y="10724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New Weighting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66725" y="10724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Org. Weighting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984432" y="1035053"/>
            <a:ext cx="1967205" cy="8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2"/>
                </a:solidFill>
              </a:rPr>
              <a:t>South</a:t>
            </a:r>
            <a:endParaRPr lang="en-US" dirty="0" smtClean="0">
              <a:solidFill>
                <a:schemeClr val="bg2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May 12, 2001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12:00 – 12:02 UT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991212" y="3171825"/>
            <a:ext cx="1779208" cy="30380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Difference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44758" y="4857775"/>
            <a:ext cx="1084339" cy="38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71 kV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lang="en-US" sz="12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/166=1.74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6791325" y="5911071"/>
            <a:ext cx="3016109" cy="56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800000"/>
                </a:solidFill>
              </a:rPr>
              <a:t>Average Difference over 24 hours 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≈</a:t>
            </a:r>
            <a:r>
              <a:rPr lang="en-US" b="1" dirty="0" smtClean="0">
                <a:solidFill>
                  <a:srgbClr val="800000"/>
                </a:solidFill>
              </a:rPr>
              <a:t> 1%</a:t>
            </a: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09925" y="6957597"/>
            <a:ext cx="529903" cy="21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3%</a:t>
            </a: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Model Data Weighting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1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38125" y="895351"/>
            <a:ext cx="9677400" cy="6592844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4146103"/>
            <a:ext cx="3075582" cy="31871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4153" y="4202539"/>
            <a:ext cx="2985519" cy="3135572"/>
            <a:chOff x="4741352" y="1076325"/>
            <a:chExt cx="2985519" cy="31355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352" y="1076325"/>
              <a:ext cx="2985519" cy="3135572"/>
            </a:xfrm>
            <a:prstGeom prst="rect">
              <a:avLst/>
            </a:prstGeom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74711" y="3824967"/>
              <a:ext cx="464756" cy="23224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bIns="0" anchor="b">
              <a:spAutoFit/>
            </a:bodyPr>
            <a:lstStyle/>
            <a:p>
              <a:pPr algn="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sz="1300" b="1" dirty="0" smtClean="0">
                  <a:solidFill>
                    <a:schemeClr val="bg1"/>
                  </a:solidFill>
                </a:rPr>
                <a:t>-34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744153" y="3844155"/>
              <a:ext cx="460978" cy="23224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bIns="0" anchor="b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sz="1300" b="1" dirty="0" smtClean="0">
                  <a:solidFill>
                    <a:schemeClr val="bg1"/>
                  </a:solidFill>
                </a:rPr>
                <a:t>38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39" y="1099911"/>
            <a:ext cx="3075582" cy="3187131"/>
          </a:xfrm>
          <a:prstGeom prst="rect">
            <a:avLst/>
          </a:prstGeom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39"/>
          <a:stretch/>
        </p:blipFill>
        <p:spPr bwMode="auto">
          <a:xfrm>
            <a:off x="466725" y="1247775"/>
            <a:ext cx="283918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82353" y="3673698"/>
            <a:ext cx="760549" cy="24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68 kV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592460" y="5733843"/>
            <a:ext cx="3016109" cy="101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800000"/>
                </a:solidFill>
              </a:rPr>
              <a:t>Average Difference over 72 hours 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≈</a:t>
            </a:r>
            <a:r>
              <a:rPr lang="en-US" b="1" dirty="0" smtClean="0">
                <a:solidFill>
                  <a:srgbClr val="800000"/>
                </a:solidFill>
              </a:rPr>
              <a:t> 1%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(≈</a:t>
            </a:r>
            <a:r>
              <a:rPr lang="en-US" sz="1600" b="1" dirty="0" smtClean="0">
                <a:solidFill>
                  <a:srgbClr val="800000"/>
                </a:solidFill>
              </a:rPr>
              <a:t> 3% in summer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800000"/>
                </a:solidFill>
                <a:latin typeface="Calibri"/>
                <a:cs typeface="Calibri"/>
              </a:rPr>
              <a:t>≈ </a:t>
            </a:r>
            <a:r>
              <a:rPr lang="en-US" sz="1600" b="1" dirty="0" smtClean="0">
                <a:solidFill>
                  <a:srgbClr val="800000"/>
                </a:solidFill>
              </a:rPr>
              <a:t>-7% in winter)</a:t>
            </a:r>
            <a:endParaRPr lang="en-US" sz="1600" dirty="0" smtClean="0">
              <a:solidFill>
                <a:srgbClr val="8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2573622"/>
            <a:ext cx="3075581" cy="3187131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56563" y="5419725"/>
            <a:ext cx="566562" cy="21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6939846" y="1416013"/>
            <a:ext cx="1967205" cy="8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North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April 01, 2000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18:32 – 18:34 UT</a:t>
            </a: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Statistical Model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7058025" y="2447925"/>
            <a:ext cx="1779208" cy="30380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Difference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971925" y="1084392"/>
            <a:ext cx="1779208" cy="25763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Fit w/ RG96</a:t>
            </a: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3933825" y="4140784"/>
            <a:ext cx="1779208" cy="25763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Fit w/ CS10</a:t>
            </a: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1038225" y="1076998"/>
            <a:ext cx="1779208" cy="25763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RG96 model</a:t>
            </a: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1000125" y="4209590"/>
            <a:ext cx="1779208" cy="25763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CS10 model</a:t>
            </a:r>
          </a:p>
        </p:txBody>
      </p:sp>
    </p:spTree>
    <p:extLst>
      <p:ext uri="{BB962C8B-B14F-4D97-AF65-F5344CB8AC3E}">
        <p14:creationId xmlns="" xmlns:p14="http://schemas.microsoft.com/office/powerpoint/2010/main" val="7426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38125" y="895350"/>
            <a:ext cx="9677400" cy="6617557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4144045"/>
            <a:ext cx="3091037" cy="318713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66725" y="4200481"/>
            <a:ext cx="3000375" cy="3135572"/>
            <a:chOff x="4733924" y="1076325"/>
            <a:chExt cx="3000375" cy="31355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924" y="1076325"/>
              <a:ext cx="3000375" cy="3135572"/>
            </a:xfrm>
            <a:prstGeom prst="rect">
              <a:avLst/>
            </a:prstGeom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74711" y="3824967"/>
              <a:ext cx="464756" cy="23224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bIns="0" anchor="b">
              <a:spAutoFit/>
            </a:bodyPr>
            <a:lstStyle/>
            <a:p>
              <a:pPr algn="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sz="1300" b="1" dirty="0" smtClean="0">
                  <a:solidFill>
                    <a:schemeClr val="bg1"/>
                  </a:solidFill>
                </a:rPr>
                <a:t>-43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744153" y="3844155"/>
              <a:ext cx="460978" cy="23224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bIns="0" anchor="b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sz="1300" b="1" dirty="0" smtClean="0">
                  <a:solidFill>
                    <a:schemeClr val="bg1"/>
                  </a:solidFill>
                </a:rPr>
                <a:t>19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59" y="2573622"/>
            <a:ext cx="3091037" cy="3187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1114425"/>
            <a:ext cx="3091037" cy="31871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8625" y="1365965"/>
            <a:ext cx="2914277" cy="2924342"/>
            <a:chOff x="4733924" y="4275887"/>
            <a:chExt cx="3000375" cy="30107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924" y="4275887"/>
              <a:ext cx="3000375" cy="3010738"/>
            </a:xfrm>
            <a:prstGeom prst="rect">
              <a:avLst/>
            </a:prstGeom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6951281" y="6659083"/>
              <a:ext cx="783018" cy="246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bIns="0" anchor="b">
              <a:spAutoFit/>
            </a:bodyPr>
            <a:lstStyle/>
            <a:p>
              <a:pPr algn="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62 kV</a:t>
              </a:r>
            </a:p>
          </p:txBody>
        </p:sp>
      </p:grp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6643059" y="5733843"/>
            <a:ext cx="3016109" cy="101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lvl="0" algn="ctr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b="1" dirty="0" smtClean="0">
                <a:solidFill>
                  <a:srgbClr val="800000"/>
                </a:solidFill>
              </a:rPr>
              <a:t>Average Difference over 72 hours </a:t>
            </a:r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≈</a:t>
            </a:r>
            <a:r>
              <a:rPr lang="en-US" b="1" dirty="0" smtClean="0">
                <a:solidFill>
                  <a:srgbClr val="800000"/>
                </a:solidFill>
              </a:rPr>
              <a:t> -12%</a:t>
            </a:r>
            <a:endParaRPr lang="en-US" b="1" dirty="0">
              <a:solidFill>
                <a:srgbClr val="800000"/>
              </a:solidFill>
            </a:endParaRPr>
          </a:p>
          <a:p>
            <a:pPr lvl="0" algn="ctr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1600" b="1" dirty="0">
                <a:solidFill>
                  <a:srgbClr val="800000"/>
                </a:solidFill>
                <a:latin typeface="Calibri"/>
                <a:cs typeface="Calibri"/>
              </a:rPr>
              <a:t>(≈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</a:rPr>
              <a:t>-7% </a:t>
            </a:r>
            <a:r>
              <a:rPr lang="en-US" sz="1600" b="1" dirty="0">
                <a:solidFill>
                  <a:srgbClr val="800000"/>
                </a:solidFill>
              </a:rPr>
              <a:t>in </a:t>
            </a:r>
            <a:r>
              <a:rPr lang="en-US" sz="1600" b="1" dirty="0" smtClean="0">
                <a:solidFill>
                  <a:srgbClr val="800000"/>
                </a:solidFill>
              </a:rPr>
              <a:t>summer</a:t>
            </a:r>
          </a:p>
          <a:p>
            <a:pPr lvl="0" algn="ctr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≈ </a:t>
            </a:r>
            <a:r>
              <a:rPr lang="en-US" sz="1600" b="1" dirty="0" smtClean="0">
                <a:solidFill>
                  <a:srgbClr val="800000"/>
                </a:solidFill>
              </a:rPr>
              <a:t>-9% in winter)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32763" y="5454089"/>
            <a:ext cx="566562" cy="21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-22%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6939846" y="1416013"/>
            <a:ext cx="1967205" cy="8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South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March 06, 2000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06:00 – 06:10 UT</a:t>
            </a: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Statistical Model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7058025" y="2447925"/>
            <a:ext cx="1779208" cy="30380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Difference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971925" y="1084392"/>
            <a:ext cx="1779208" cy="25763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Fit w/ RG96</a:t>
            </a: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3933825" y="4140784"/>
            <a:ext cx="1779208" cy="25763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Fit w/ CS10</a:t>
            </a: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1038225" y="1076998"/>
            <a:ext cx="1779208" cy="25763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RG96 model</a:t>
            </a: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1000125" y="4209590"/>
            <a:ext cx="1779208" cy="25763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CS10 model</a:t>
            </a:r>
          </a:p>
        </p:txBody>
      </p:sp>
    </p:spTree>
    <p:extLst>
      <p:ext uri="{BB962C8B-B14F-4D97-AF65-F5344CB8AC3E}">
        <p14:creationId xmlns="" xmlns:p14="http://schemas.microsoft.com/office/powerpoint/2010/main" val="2525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71525" y="928914"/>
            <a:ext cx="8380689" cy="6547314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8" y="1161142"/>
            <a:ext cx="8028754" cy="609647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rot="16200000" flipV="1">
            <a:off x="2735019" y="4190438"/>
            <a:ext cx="5058837" cy="577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10800000" flipV="1">
            <a:off x="1755098" y="4268605"/>
            <a:ext cx="6376597" cy="359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725689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Total Difference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1827" y="977163"/>
            <a:ext cx="9969423" cy="643956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5" y="1114425"/>
            <a:ext cx="3971020" cy="41150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27" y="3247777"/>
            <a:ext cx="3971020" cy="4115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54" y="1114425"/>
            <a:ext cx="3971020" cy="4115047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56563" y="10724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New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66725" y="10724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Original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984435" y="1035053"/>
            <a:ext cx="1967205" cy="8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2"/>
                </a:solidFill>
              </a:rPr>
              <a:t>North</a:t>
            </a:r>
            <a:endParaRPr lang="en-US" dirty="0" smtClean="0">
              <a:solidFill>
                <a:schemeClr val="bg2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April 01, 2000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18:32 – 18:34 UT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991212" y="3171825"/>
            <a:ext cx="1779208" cy="30380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Difference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73786" y="4815265"/>
            <a:ext cx="1084339" cy="38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87 kV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lang="en-US" sz="12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/300=1.95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8299380" y="5305300"/>
            <a:ext cx="1555892" cy="50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accent1"/>
                </a:solidFill>
              </a:rPr>
              <a:t>By = -2.6 </a:t>
            </a:r>
            <a:r>
              <a:rPr lang="en-US" sz="1600" b="1" dirty="0" err="1" smtClean="0">
                <a:solidFill>
                  <a:schemeClr val="accent1"/>
                </a:solidFill>
              </a:rPr>
              <a:t>nT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600" b="1" dirty="0" err="1" smtClean="0">
                <a:solidFill>
                  <a:schemeClr val="accent1"/>
                </a:solidFill>
              </a:rPr>
              <a:t>Bz</a:t>
            </a:r>
            <a:r>
              <a:rPr lang="en-US" sz="1600" b="1" dirty="0" smtClean="0">
                <a:solidFill>
                  <a:schemeClr val="accent1"/>
                </a:solidFill>
              </a:rPr>
              <a:t> = -10.7 </a:t>
            </a:r>
            <a:r>
              <a:rPr lang="en-US" sz="1600" b="1" dirty="0" err="1" smtClean="0">
                <a:solidFill>
                  <a:schemeClr val="accent1"/>
                </a:solidFill>
              </a:rPr>
              <a:t>nT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6791325" y="6039389"/>
            <a:ext cx="3016109" cy="56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800000"/>
                </a:solidFill>
              </a:rPr>
              <a:t>Average Difference over 72 hours 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≈</a:t>
            </a:r>
            <a:r>
              <a:rPr lang="en-US" b="1" dirty="0" smtClean="0">
                <a:solidFill>
                  <a:srgbClr val="800000"/>
                </a:solidFill>
              </a:rPr>
              <a:t> 3%</a:t>
            </a: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58206" y="6954445"/>
            <a:ext cx="566562" cy="21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21%</a:t>
            </a: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Total Difference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1762125" y="6362757"/>
            <a:ext cx="1415909" cy="84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400" b="1" i="1" dirty="0" smtClean="0">
                <a:solidFill>
                  <a:schemeClr val="bg1"/>
                </a:solidFill>
              </a:rPr>
              <a:t>Diff due to new model: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400" b="1" i="1" dirty="0" smtClean="0">
                <a:solidFill>
                  <a:schemeClr val="bg1"/>
                </a:solidFill>
              </a:rPr>
              <a:t>11 kV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400" b="1" i="1" dirty="0" smtClean="0">
                <a:solidFill>
                  <a:schemeClr val="bg1"/>
                </a:solidFill>
              </a:rPr>
              <a:t>15%</a:t>
            </a:r>
            <a:endParaRPr lang="en-US" sz="14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9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47725" y="977162"/>
            <a:ext cx="8305800" cy="6488807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7" y="1190625"/>
            <a:ext cx="7932396" cy="609284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rot="16200000" flipV="1">
            <a:off x="3558603" y="4251273"/>
            <a:ext cx="5150527" cy="577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10800000">
            <a:off x="1678899" y="4721903"/>
            <a:ext cx="6560227" cy="2014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756569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Total Difference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7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err="1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Map_Potential</a:t>
            </a: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 Procedure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42375" y="1876425"/>
            <a:ext cx="5725551" cy="5638799"/>
            <a:chOff x="5038725" y="2562225"/>
            <a:chExt cx="5029201" cy="4953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5038725" y="2562225"/>
              <a:ext cx="5029201" cy="4953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softEdge rad="63500"/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4" name="Picture 3" descr="20011115.1720.nort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4925" y="2638425"/>
              <a:ext cx="4876800" cy="4876800"/>
            </a:xfrm>
            <a:prstGeom prst="rect">
              <a:avLst/>
            </a:prstGeom>
          </p:spPr>
        </p:pic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1925" y="1266825"/>
            <a:ext cx="7172325" cy="404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</a:t>
            </a:r>
            <a:r>
              <a:rPr lang="en-US" sz="2400" b="1" dirty="0" smtClean="0">
                <a:solidFill>
                  <a:srgbClr val="CCCCFF"/>
                </a:solidFill>
                <a:latin typeface="+mn-lt"/>
                <a:ea typeface="DejaVu Sans" charset="0"/>
                <a:cs typeface="DejaVu Sans" charset="0"/>
              </a:rPr>
              <a:t>Find Heppner Maynard boundary</a:t>
            </a:r>
            <a:endParaRPr lang="en-US" sz="2400" b="1" dirty="0" smtClean="0">
              <a:solidFill>
                <a:srgbClr val="CCCCFF"/>
              </a:solidFill>
              <a:latin typeface="Calibri"/>
              <a:ea typeface="DejaVu Sans" charset="0"/>
              <a:cs typeface="DejaVu Sans" charset="0"/>
            </a:endParaRPr>
          </a:p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 Get IMF values</a:t>
            </a:r>
            <a:endParaRPr lang="en-US" sz="2400" b="1" dirty="0">
              <a:solidFill>
                <a:schemeClr val="accent3">
                  <a:lumMod val="90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Add statistical model vectors</a:t>
            </a:r>
          </a:p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Do spherical harmonic fit (SHF)</a:t>
            </a:r>
            <a:endParaRPr lang="en-US" sz="2400" dirty="0" smtClean="0">
              <a:solidFill>
                <a:srgbClr val="CCCCFF"/>
              </a:solidFill>
              <a:latin typeface="+mn-lt"/>
              <a:ea typeface="DejaVu Sans" charset="0"/>
              <a:cs typeface="DejaVu Sans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8658225" y="3438525"/>
            <a:ext cx="457200" cy="3810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1827" y="977163"/>
            <a:ext cx="9969423" cy="643956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8" y="1114425"/>
            <a:ext cx="3990975" cy="41150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3247777"/>
            <a:ext cx="3990975" cy="4115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77" y="1114425"/>
            <a:ext cx="3990975" cy="4115047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56563" y="10724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New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66725" y="10724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Original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984431" y="1035053"/>
            <a:ext cx="1967205" cy="8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2"/>
                </a:solidFill>
              </a:rPr>
              <a:t>South</a:t>
            </a:r>
            <a:endParaRPr lang="en-US" dirty="0" smtClean="0">
              <a:solidFill>
                <a:schemeClr val="bg2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March 06, 2000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06:00 – 06:10 UT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991212" y="3171825"/>
            <a:ext cx="1779208" cy="30380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Difference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59272" y="4843261"/>
            <a:ext cx="1084339" cy="38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61 kV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lang="en-US" sz="12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/86=1.41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8299380" y="5305300"/>
            <a:ext cx="1555892" cy="50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accent1"/>
                </a:solidFill>
              </a:rPr>
              <a:t>By = -5.7 </a:t>
            </a:r>
            <a:r>
              <a:rPr lang="en-US" sz="1600" b="1" dirty="0" err="1" smtClean="0">
                <a:solidFill>
                  <a:schemeClr val="accent1"/>
                </a:solidFill>
              </a:rPr>
              <a:t>nT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600" b="1" dirty="0" err="1" smtClean="0">
                <a:solidFill>
                  <a:schemeClr val="accent1"/>
                </a:solidFill>
              </a:rPr>
              <a:t>Bz</a:t>
            </a:r>
            <a:r>
              <a:rPr lang="en-US" sz="1600" b="1" dirty="0" smtClean="0">
                <a:solidFill>
                  <a:schemeClr val="accent1"/>
                </a:solidFill>
              </a:rPr>
              <a:t> = -7.1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</a:rPr>
              <a:t>nT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6791325" y="6039389"/>
            <a:ext cx="3016109" cy="56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800000"/>
                </a:solidFill>
              </a:rPr>
              <a:t>Average Difference over 72 hours 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≈</a:t>
            </a:r>
            <a:r>
              <a:rPr lang="en-US" b="1" dirty="0" smtClean="0">
                <a:solidFill>
                  <a:srgbClr val="800000"/>
                </a:solidFill>
              </a:rPr>
              <a:t> -8%</a:t>
            </a: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58206" y="6954445"/>
            <a:ext cx="566562" cy="21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-20%</a:t>
            </a: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Total Difference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1762125" y="6362757"/>
            <a:ext cx="1415909" cy="84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400" b="1" i="1" dirty="0" smtClean="0">
                <a:solidFill>
                  <a:schemeClr val="bg1"/>
                </a:solidFill>
              </a:rPr>
              <a:t>Diff due to new model: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400" b="1" i="1" dirty="0" smtClean="0">
                <a:solidFill>
                  <a:schemeClr val="bg1"/>
                </a:solidFill>
              </a:rPr>
              <a:t>-</a:t>
            </a:r>
            <a:r>
              <a:rPr lang="en-US" sz="1400" b="1" i="1" dirty="0" smtClean="0">
                <a:solidFill>
                  <a:schemeClr val="bg1"/>
                </a:solidFill>
              </a:rPr>
              <a:t>17 kV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400" b="1" i="1" dirty="0" smtClean="0">
                <a:solidFill>
                  <a:schemeClr val="bg1"/>
                </a:solidFill>
              </a:rPr>
              <a:t>-22</a:t>
            </a:r>
            <a:r>
              <a:rPr lang="en-US" sz="1400" b="1" i="1" dirty="0" smtClean="0">
                <a:solidFill>
                  <a:schemeClr val="bg1"/>
                </a:solidFill>
              </a:rPr>
              <a:t>%</a:t>
            </a:r>
            <a:endParaRPr lang="en-US" sz="14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7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38125" y="978265"/>
            <a:ext cx="9601200" cy="539396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49" y="1204798"/>
            <a:ext cx="4600576" cy="47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1204799"/>
            <a:ext cx="4600576" cy="474360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43325" y="5915025"/>
            <a:ext cx="2125133" cy="27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By, </a:t>
            </a:r>
            <a:r>
              <a:rPr lang="en-US" sz="1600" b="1" dirty="0" err="1" smtClean="0">
                <a:solidFill>
                  <a:schemeClr val="bg1"/>
                </a:solidFill>
              </a:rPr>
              <a:t>Bz</a:t>
            </a:r>
            <a:r>
              <a:rPr lang="en-US" sz="1600" b="1" dirty="0" smtClean="0">
                <a:solidFill>
                  <a:schemeClr val="bg1"/>
                </a:solidFill>
              </a:rPr>
              <a:t> = 0, -6.2 </a:t>
            </a:r>
            <a:r>
              <a:rPr lang="en-US" sz="1600" b="1" dirty="0" err="1" smtClean="0">
                <a:solidFill>
                  <a:schemeClr val="bg1"/>
                </a:solidFill>
              </a:rPr>
              <a:t>nT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Total Difference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279" y="6412541"/>
            <a:ext cx="9889972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3000"/>
              </a:lnSpc>
              <a:buClr>
                <a:srgbClr val="0000FF">
                  <a:lumMod val="40000"/>
                  <a:lumOff val="60000"/>
                </a:srgbClr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/>
                <a:ea typeface="DejaVu Sans" charset="0"/>
                <a:cs typeface="DejaVu Sans" charset="0"/>
              </a:rPr>
              <a:t>Often little or no difference when data coverage is excellent</a:t>
            </a:r>
            <a:endParaRPr lang="en-US" sz="3200" dirty="0">
              <a:solidFill>
                <a:srgbClr val="CCCCFF"/>
              </a:solidFill>
              <a:latin typeface="Calibri"/>
              <a:ea typeface="DejaVu Sans" charset="0"/>
              <a:cs typeface="DejaVu Sans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03563" y="119062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New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89155" y="1205615"/>
            <a:ext cx="1779208" cy="30380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Difference</a:t>
            </a:r>
          </a:p>
        </p:txBody>
      </p:sp>
    </p:spTree>
    <p:extLst>
      <p:ext uri="{BB962C8B-B14F-4D97-AF65-F5344CB8AC3E}">
        <p14:creationId xmlns="" xmlns:p14="http://schemas.microsoft.com/office/powerpoint/2010/main" val="22345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95" y="1495425"/>
            <a:ext cx="5062128" cy="5396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5" y="1495425"/>
            <a:ext cx="5062128" cy="53488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599665" y="3863647"/>
            <a:ext cx="814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-2.2 %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727946" y="4287926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04440" y="3810453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3">
                <a:lumMod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704440" y="4729536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3">
                <a:lumMod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Total Difference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66327" y="3911755"/>
            <a:ext cx="814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-2.7 %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5524953" y="4339927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534025" y="3563413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3">
                <a:lumMod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5534025" y="5091339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3">
                <a:lumMod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7256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85" y="1512322"/>
            <a:ext cx="5059044" cy="5393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" y="1512323"/>
            <a:ext cx="5104217" cy="53933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4376912" y="4237799"/>
            <a:ext cx="814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2.0 %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6327" y="4423953"/>
            <a:ext cx="814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-4.3 %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727946" y="4086495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5524953" y="4438467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04440" y="3419475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3">
                <a:lumMod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704440" y="4770313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3">
                <a:lumMod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534025" y="3585753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3">
                <a:lumMod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5534025" y="5305425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3">
                <a:lumMod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Total Difference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8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95" y="1495425"/>
            <a:ext cx="5062128" cy="5348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5" y="1495425"/>
            <a:ext cx="5062128" cy="53965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4429125" y="3855166"/>
            <a:ext cx="814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5.9 %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727946" y="3854605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04440" y="3124653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3">
                <a:lumMod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704440" y="4572453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3">
                <a:lumMod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Total Difference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77325" y="4306976"/>
            <a:ext cx="814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-3.0 %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5524953" y="4335098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534025" y="3371397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3">
                <a:lumMod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5534025" y="5268453"/>
            <a:ext cx="421569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3">
                <a:lumMod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4756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Summary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19126" y="1414463"/>
            <a:ext cx="9220200" cy="587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0" hangingPunct="0">
              <a:buClr>
                <a:srgbClr val="0000FF">
                  <a:lumMod val="40000"/>
                  <a:lumOff val="60000"/>
                </a:srgb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dirty="0" smtClean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 </a:t>
            </a:r>
            <a:r>
              <a:rPr lang="en-US" sz="2800" dirty="0" smtClean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Magnetic Field Model: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Dipole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→ IGRF</a:t>
            </a:r>
            <a:endParaRPr lang="en-US" sz="2800" dirty="0" smtClean="0">
              <a:solidFill>
                <a:schemeClr val="accent3">
                  <a:lumMod val="90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Statistical data error weighting: </a:t>
            </a:r>
            <a:r>
              <a:rPr lang="en-US" sz="2800" dirty="0" smtClean="0">
                <a:solidFill>
                  <a:srgbClr val="CCCCFF"/>
                </a:solidFill>
                <a:latin typeface="+mn-lt"/>
                <a:ea typeface="DejaVu Sans" charset="0"/>
                <a:cs typeface="DejaVu Sans" charset="0"/>
              </a:rPr>
              <a:t> Uniform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→ Variable</a:t>
            </a:r>
            <a:endParaRPr lang="en-US" sz="2800" dirty="0">
              <a:solidFill>
                <a:srgbClr val="AAAAFF">
                  <a:lumMod val="90000"/>
                </a:srgbClr>
              </a:solidFill>
              <a:latin typeface="Calibri"/>
              <a:ea typeface="DejaVu Sans" charset="0"/>
              <a:cs typeface="DejaVu Sans" charset="0"/>
            </a:endParaRPr>
          </a:p>
          <a:p>
            <a:pPr lvl="0" hangingPunct="0">
              <a:buClr>
                <a:srgbClr val="0000FF">
                  <a:lumMod val="40000"/>
                  <a:lumOff val="60000"/>
                </a:srgb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 Statistical </a:t>
            </a:r>
            <a:r>
              <a:rPr lang="en-US" sz="2800" dirty="0" smtClean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Model: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RG96 </a:t>
            </a:r>
            <a:r>
              <a:rPr lang="en-US" sz="2800" dirty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→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CS10</a:t>
            </a:r>
            <a:endParaRPr lang="en-US" sz="2800" dirty="0">
              <a:solidFill>
                <a:srgbClr val="CCCCFF"/>
              </a:solidFill>
              <a:latin typeface="Calibri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900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Summary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19126" y="1414463"/>
            <a:ext cx="9220200" cy="587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0" hangingPunct="0">
              <a:buClr>
                <a:srgbClr val="0000FF">
                  <a:lumMod val="40000"/>
                  <a:lumOff val="60000"/>
                </a:srgb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dirty="0" smtClean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 </a:t>
            </a:r>
            <a:r>
              <a:rPr lang="en-US" sz="2800" dirty="0" smtClean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Magnetic Field Model: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Dipole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→ IGRF</a:t>
            </a:r>
            <a:endParaRPr lang="en-US" sz="2800" dirty="0" smtClean="0">
              <a:solidFill>
                <a:schemeClr val="accent3">
                  <a:lumMod val="90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Statistical data error weighting: </a:t>
            </a:r>
            <a:r>
              <a:rPr lang="en-US" sz="2800" dirty="0" smtClean="0">
                <a:solidFill>
                  <a:srgbClr val="CCCCFF"/>
                </a:solidFill>
                <a:latin typeface="+mn-lt"/>
                <a:ea typeface="DejaVu Sans" charset="0"/>
                <a:cs typeface="DejaVu Sans" charset="0"/>
              </a:rPr>
              <a:t> Uniform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→ Variable</a:t>
            </a:r>
            <a:endParaRPr lang="en-US" sz="2800" dirty="0">
              <a:solidFill>
                <a:srgbClr val="AAAAFF">
                  <a:lumMod val="90000"/>
                </a:srgbClr>
              </a:solidFill>
              <a:latin typeface="Calibri"/>
              <a:ea typeface="DejaVu Sans" charset="0"/>
              <a:cs typeface="DejaVu Sans" charset="0"/>
            </a:endParaRPr>
          </a:p>
          <a:p>
            <a:pPr lvl="0" hangingPunct="0">
              <a:buClr>
                <a:srgbClr val="0000FF">
                  <a:lumMod val="40000"/>
                  <a:lumOff val="60000"/>
                </a:srgb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 Statistical </a:t>
            </a:r>
            <a:r>
              <a:rPr lang="en-US" sz="2800" dirty="0" smtClean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Model: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RG96 </a:t>
            </a:r>
            <a:r>
              <a:rPr lang="en-US" sz="2800" dirty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→ CS10</a:t>
            </a:r>
            <a:endParaRPr lang="en-US" sz="2800" dirty="0">
              <a:solidFill>
                <a:srgbClr val="CCCCFF"/>
              </a:solidFill>
              <a:latin typeface="Calibri"/>
              <a:ea typeface="DejaVu Sans" charset="0"/>
              <a:cs typeface="DejaVu Sans" charset="0"/>
            </a:endParaRPr>
          </a:p>
          <a:p>
            <a:pPr hangingPunct="0">
              <a:buClr>
                <a:schemeClr val="bg2">
                  <a:lumMod val="40000"/>
                  <a:lumOff val="60000"/>
                </a:schemeClr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2800" b="1" dirty="0">
              <a:solidFill>
                <a:schemeClr val="accent3">
                  <a:lumMod val="90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Small </a:t>
            </a:r>
            <a:r>
              <a:rPr lang="en-US" sz="2800" dirty="0" smtClean="0">
                <a:solidFill>
                  <a:srgbClr val="CCCCFF"/>
                </a:solidFill>
                <a:latin typeface="+mn-lt"/>
                <a:ea typeface="DejaVu Sans" charset="0"/>
                <a:cs typeface="DejaVu Sans" charset="0"/>
              </a:rPr>
              <a:t>(0 – 10%) </a:t>
            </a: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average offset between new &amp; old </a:t>
            </a:r>
            <a:r>
              <a:rPr lang="el-GR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Φ</a:t>
            </a:r>
            <a:r>
              <a:rPr lang="en-US" sz="2800" baseline="-250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PC</a:t>
            </a:r>
            <a:endParaRPr lang="en-US" sz="2800" dirty="0" smtClean="0">
              <a:solidFill>
                <a:schemeClr val="accent3">
                  <a:lumMod val="90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RMS difference between patterns is typically</a:t>
            </a:r>
          </a:p>
          <a:p>
            <a:pPr marL="215900" lvl="1" indent="0" hangingPunct="0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rgbClr val="CCCCFF"/>
                </a:solidFill>
                <a:latin typeface="+mn-lt"/>
                <a:ea typeface="DejaVu Sans" charset="0"/>
                <a:cs typeface="DejaVu Sans" charset="0"/>
              </a:rPr>
              <a:t>2-4 kV </a:t>
            </a: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in North,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6-8 kV </a:t>
            </a:r>
            <a:r>
              <a:rPr lang="en-US" sz="2800" dirty="0" smtClean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in South (mostly due to new model)</a:t>
            </a:r>
            <a:endParaRPr lang="en-US" sz="2800" baseline="-25000" dirty="0" smtClean="0">
              <a:solidFill>
                <a:schemeClr val="accent3">
                  <a:lumMod val="90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17145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Up to </a:t>
            </a:r>
            <a:r>
              <a:rPr lang="en-US" sz="2800" dirty="0" smtClean="0">
                <a:solidFill>
                  <a:srgbClr val="CCCCFF"/>
                </a:solidFill>
                <a:latin typeface="+mn-lt"/>
                <a:ea typeface="DejaVu Sans" charset="0"/>
                <a:cs typeface="DejaVu Sans" charset="0"/>
              </a:rPr>
              <a:t>20 – 30% </a:t>
            </a: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change in individual patterns’ </a:t>
            </a:r>
            <a:r>
              <a:rPr lang="el-GR" sz="2800" dirty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Φ</a:t>
            </a:r>
            <a:r>
              <a:rPr lang="en-US" sz="2800" baseline="-250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PC</a:t>
            </a: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with 	moderate to low data coverage</a:t>
            </a:r>
            <a:endParaRPr lang="en-US" sz="2800" dirty="0" smtClean="0">
              <a:solidFill>
                <a:srgbClr val="CCCCFF"/>
              </a:solidFill>
              <a:latin typeface="+mn-lt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900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Summary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19126" y="1414463"/>
            <a:ext cx="9220200" cy="587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0" hangingPunct="0">
              <a:buClr>
                <a:srgbClr val="0000FF">
                  <a:lumMod val="40000"/>
                  <a:lumOff val="60000"/>
                </a:srgb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dirty="0" smtClean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 </a:t>
            </a:r>
            <a:r>
              <a:rPr lang="en-US" sz="2800" dirty="0" smtClean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Magnetic Field Model: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Dipole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→ IGRF</a:t>
            </a:r>
            <a:endParaRPr lang="en-US" sz="2800" dirty="0" smtClean="0">
              <a:solidFill>
                <a:schemeClr val="accent3">
                  <a:lumMod val="90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Statistical data error weighting: </a:t>
            </a:r>
            <a:r>
              <a:rPr lang="en-US" sz="2800" dirty="0" smtClean="0">
                <a:solidFill>
                  <a:srgbClr val="CCCCFF"/>
                </a:solidFill>
                <a:latin typeface="+mn-lt"/>
                <a:ea typeface="DejaVu Sans" charset="0"/>
                <a:cs typeface="DejaVu Sans" charset="0"/>
              </a:rPr>
              <a:t> Uniform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→ Variable</a:t>
            </a:r>
            <a:endParaRPr lang="en-US" sz="2800" dirty="0">
              <a:solidFill>
                <a:srgbClr val="AAAAFF">
                  <a:lumMod val="90000"/>
                </a:srgbClr>
              </a:solidFill>
              <a:latin typeface="Calibri"/>
              <a:ea typeface="DejaVu Sans" charset="0"/>
              <a:cs typeface="DejaVu Sans" charset="0"/>
            </a:endParaRPr>
          </a:p>
          <a:p>
            <a:pPr lvl="0" hangingPunct="0">
              <a:buClr>
                <a:srgbClr val="0000FF">
                  <a:lumMod val="40000"/>
                  <a:lumOff val="60000"/>
                </a:srgb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 Statistical </a:t>
            </a:r>
            <a:r>
              <a:rPr lang="en-US" sz="2800" dirty="0" smtClean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Model: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RG96 </a:t>
            </a:r>
            <a:r>
              <a:rPr lang="en-US" sz="2800" dirty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→ CS10</a:t>
            </a:r>
            <a:endParaRPr lang="en-US" sz="2800" dirty="0">
              <a:solidFill>
                <a:srgbClr val="CCCCFF"/>
              </a:solidFill>
              <a:latin typeface="Calibri"/>
              <a:ea typeface="DejaVu Sans" charset="0"/>
              <a:cs typeface="DejaVu Sans" charset="0"/>
            </a:endParaRPr>
          </a:p>
          <a:p>
            <a:pPr hangingPunct="0">
              <a:buClr>
                <a:schemeClr val="bg2">
                  <a:lumMod val="40000"/>
                  <a:lumOff val="60000"/>
                </a:schemeClr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2800" b="1" dirty="0">
              <a:solidFill>
                <a:schemeClr val="accent3">
                  <a:lumMod val="90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Small </a:t>
            </a:r>
            <a:r>
              <a:rPr lang="en-US" sz="2800" dirty="0" smtClean="0">
                <a:solidFill>
                  <a:srgbClr val="CCCCFF"/>
                </a:solidFill>
                <a:latin typeface="+mn-lt"/>
                <a:ea typeface="DejaVu Sans" charset="0"/>
                <a:cs typeface="DejaVu Sans" charset="0"/>
              </a:rPr>
              <a:t>(0 – 10%) </a:t>
            </a: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average offset between new &amp; old </a:t>
            </a:r>
            <a:r>
              <a:rPr lang="el-GR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Φ</a:t>
            </a:r>
            <a:r>
              <a:rPr lang="en-US" sz="2800" baseline="-250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PC</a:t>
            </a:r>
            <a:endParaRPr lang="en-US" sz="2800" dirty="0" smtClean="0">
              <a:solidFill>
                <a:schemeClr val="accent3">
                  <a:lumMod val="90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RMS difference between patterns is typically</a:t>
            </a:r>
          </a:p>
          <a:p>
            <a:pPr marL="215900" lvl="1" indent="0" hangingPunct="0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rgbClr val="CCCCFF"/>
                </a:solidFill>
                <a:latin typeface="+mn-lt"/>
                <a:ea typeface="DejaVu Sans" charset="0"/>
                <a:cs typeface="DejaVu Sans" charset="0"/>
              </a:rPr>
              <a:t>2-4 kV </a:t>
            </a: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in North,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6-8 kV </a:t>
            </a:r>
            <a:r>
              <a:rPr lang="en-US" sz="2800" dirty="0" smtClean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in South (mostly due to new model)</a:t>
            </a:r>
            <a:endParaRPr lang="en-US" sz="2800" baseline="-25000" dirty="0" smtClean="0">
              <a:solidFill>
                <a:schemeClr val="accent3">
                  <a:lumMod val="90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17145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Up to </a:t>
            </a:r>
            <a:r>
              <a:rPr lang="en-US" sz="2800" dirty="0" smtClean="0">
                <a:solidFill>
                  <a:srgbClr val="CCCCFF"/>
                </a:solidFill>
                <a:latin typeface="+mn-lt"/>
                <a:ea typeface="DejaVu Sans" charset="0"/>
                <a:cs typeface="DejaVu Sans" charset="0"/>
              </a:rPr>
              <a:t>20 – 30% </a:t>
            </a: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change in individual patterns’ </a:t>
            </a:r>
            <a:r>
              <a:rPr lang="el-GR" sz="2800" dirty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Φ</a:t>
            </a:r>
            <a:r>
              <a:rPr lang="en-US" sz="2800" baseline="-250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PC</a:t>
            </a: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with 	moderate to low data coverage</a:t>
            </a:r>
          </a:p>
          <a:p>
            <a:pPr hangingPunct="0"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2800" b="1" dirty="0" smtClean="0">
              <a:solidFill>
                <a:schemeClr val="accent3">
                  <a:lumMod val="90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i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Still needed</a:t>
            </a:r>
            <a:r>
              <a:rPr lang="en-US" sz="28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: get IMF data from OMNI</a:t>
            </a:r>
          </a:p>
          <a:p>
            <a:pPr lvl="1" hangingPunct="0"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rgbClr val="CCCCFF"/>
                </a:solidFill>
                <a:latin typeface="+mn-lt"/>
                <a:ea typeface="DejaVu Sans" charset="0"/>
                <a:cs typeface="DejaVu Sans" charset="0"/>
              </a:rPr>
              <a:t>More robust time shifting</a:t>
            </a:r>
          </a:p>
        </p:txBody>
      </p:sp>
    </p:spTree>
    <p:extLst>
      <p:ext uri="{BB962C8B-B14F-4D97-AF65-F5344CB8AC3E}">
        <p14:creationId xmlns="" xmlns:p14="http://schemas.microsoft.com/office/powerpoint/2010/main" val="3168900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err="1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Map_Potential</a:t>
            </a: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 Procedure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4342375" y="1876425"/>
            <a:ext cx="5725551" cy="5638799"/>
            <a:chOff x="5038725" y="2562225"/>
            <a:chExt cx="5029201" cy="4953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5038725" y="2562225"/>
              <a:ext cx="5029201" cy="4953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softEdge rad="63500"/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4" name="Picture 3" descr="20011115.1720.nort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4925" y="2638425"/>
              <a:ext cx="4876800" cy="4876800"/>
            </a:xfrm>
            <a:prstGeom prst="rect">
              <a:avLst/>
            </a:prstGeom>
          </p:spPr>
        </p:pic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1925" y="1266825"/>
            <a:ext cx="7172325" cy="404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Find Heppner Maynard boundary</a:t>
            </a:r>
          </a:p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 Get IMF values</a:t>
            </a:r>
            <a:endParaRPr lang="en-US" sz="2400" b="1" dirty="0">
              <a:solidFill>
                <a:srgbClr val="CCCCFF"/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Add statistical model vectors</a:t>
            </a:r>
          </a:p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Do spherical harmonic fit (SHF)</a:t>
            </a:r>
            <a:endParaRPr lang="en-US" sz="2400" dirty="0" smtClean="0">
              <a:solidFill>
                <a:srgbClr val="CCCCFF"/>
              </a:solidFill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620125" y="1647825"/>
            <a:ext cx="1457325" cy="1600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 flipV="1">
            <a:off x="7781925" y="2714625"/>
            <a:ext cx="838200" cy="3048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err="1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Map_Potential</a:t>
            </a: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 Procedure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4342375" y="1876425"/>
            <a:ext cx="5725551" cy="5638799"/>
            <a:chOff x="5038725" y="2562225"/>
            <a:chExt cx="5029201" cy="4953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5038725" y="2562225"/>
              <a:ext cx="5029201" cy="4953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softEdge rad="63500"/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4" name="Picture 3" descr="20011115.1720.nort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4925" y="2638425"/>
              <a:ext cx="4876800" cy="4876800"/>
            </a:xfrm>
            <a:prstGeom prst="rect">
              <a:avLst/>
            </a:prstGeom>
          </p:spPr>
        </p:pic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1925" y="1266825"/>
            <a:ext cx="7172325" cy="404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Find Heppner Maynard boundary</a:t>
            </a:r>
          </a:p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Get IMF values</a:t>
            </a:r>
            <a:endParaRPr lang="en-US" sz="2400" b="1" dirty="0">
              <a:solidFill>
                <a:schemeClr val="accent3">
                  <a:lumMod val="90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rgbClr val="CCCCFF"/>
                </a:solidFill>
                <a:latin typeface="+mn-lt"/>
                <a:ea typeface="DejaVu Sans" charset="0"/>
                <a:cs typeface="DejaVu Sans" charset="0"/>
              </a:rPr>
              <a:t> Add statistical model vectors</a:t>
            </a:r>
          </a:p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Do spherical harmonic fit (SHF)</a:t>
            </a:r>
            <a:endParaRPr lang="en-US" sz="2400" dirty="0" smtClean="0">
              <a:solidFill>
                <a:srgbClr val="CCCCFF"/>
              </a:solidFill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924925" y="6372225"/>
            <a:ext cx="1076325" cy="10686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9154319" y="5990431"/>
            <a:ext cx="609600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err="1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Map_Potential</a:t>
            </a: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 Procedure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4342375" y="1876425"/>
            <a:ext cx="5725551" cy="5638799"/>
            <a:chOff x="5038725" y="2562225"/>
            <a:chExt cx="5029201" cy="4953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5038725" y="2562225"/>
              <a:ext cx="5029201" cy="4953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softEdge rad="63500"/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4" name="Picture 3" descr="20011115.1720.nort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4925" y="2638425"/>
              <a:ext cx="4876800" cy="4876800"/>
            </a:xfrm>
            <a:prstGeom prst="rect">
              <a:avLst/>
            </a:prstGeom>
          </p:spPr>
        </p:pic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1925" y="1266825"/>
            <a:ext cx="7172325" cy="404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Find Heppner Maynard boundary</a:t>
            </a:r>
          </a:p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Get IMF values</a:t>
            </a:r>
            <a:endParaRPr lang="en-US" sz="2400" b="1" dirty="0">
              <a:solidFill>
                <a:schemeClr val="accent3">
                  <a:lumMod val="90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Add statistical model vectors</a:t>
            </a:r>
          </a:p>
          <a:p>
            <a:pPr hangingPunct="0"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rgbClr val="CCCCFF"/>
                </a:solidFill>
                <a:latin typeface="+mn-lt"/>
                <a:ea typeface="DejaVu Sans" charset="0"/>
                <a:cs typeface="DejaVu Sans" charset="0"/>
              </a:rPr>
              <a:t> Do spherical harmonic fit (SHF)</a:t>
            </a:r>
            <a:endParaRPr lang="en-US" sz="2400" dirty="0" smtClean="0">
              <a:solidFill>
                <a:srgbClr val="CCCCFF"/>
              </a:solidFill>
              <a:latin typeface="+mn-lt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Updates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4400" y="1414463"/>
            <a:ext cx="8683625" cy="526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0" hangingPunct="0">
              <a:lnSpc>
                <a:spcPct val="93000"/>
              </a:lnSpc>
              <a:buClr>
                <a:srgbClr val="0000FF">
                  <a:lumMod val="40000"/>
                  <a:lumOff val="60000"/>
                </a:srgb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dirty="0" smtClean="0">
                <a:solidFill>
                  <a:srgbClr val="AAAAFF">
                    <a:lumMod val="90000"/>
                  </a:srgbClr>
                </a:solidFill>
                <a:latin typeface="Calibri"/>
                <a:ea typeface="DejaVu Sans" charset="0"/>
                <a:cs typeface="DejaVu Sans" charset="0"/>
              </a:rPr>
              <a:t> Magnetic Field Model</a:t>
            </a:r>
            <a:endParaRPr lang="en-US" sz="2800" b="1" dirty="0">
              <a:solidFill>
                <a:srgbClr val="AAAAFF">
                  <a:lumMod val="90000"/>
                </a:srgbClr>
              </a:solidFill>
              <a:latin typeface="Calibri"/>
              <a:ea typeface="DejaVu Sans" charset="0"/>
              <a:cs typeface="DejaVu Sans" charset="0"/>
            </a:endParaRPr>
          </a:p>
          <a:p>
            <a:pPr lvl="1" hangingPunct="0">
              <a:lnSpc>
                <a:spcPct val="93000"/>
              </a:lnSpc>
              <a:buClr>
                <a:srgbClr val="0000FF">
                  <a:lumMod val="40000"/>
                  <a:lumOff val="60000"/>
                </a:srgb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Dipole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→ IGRF</a:t>
            </a:r>
          </a:p>
          <a:p>
            <a:pPr lvl="1" hangingPunct="0">
              <a:lnSpc>
                <a:spcPct val="93000"/>
              </a:lnSpc>
              <a:buClr>
                <a:srgbClr val="0000FF">
                  <a:lumMod val="40000"/>
                  <a:lumOff val="60000"/>
                </a:srgb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i="1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Changes model vector calculation and SHF procedure</a:t>
            </a:r>
          </a:p>
          <a:p>
            <a:pPr hangingPunct="0">
              <a:lnSpc>
                <a:spcPct val="93000"/>
              </a:lnSpc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2800" b="1" dirty="0" smtClean="0">
              <a:solidFill>
                <a:schemeClr val="accent3">
                  <a:lumMod val="90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lnSpc>
                <a:spcPct val="93000"/>
              </a:lnSpc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Statistical model data error weighting</a:t>
            </a:r>
          </a:p>
          <a:p>
            <a:pPr lvl="1" hangingPunct="0">
              <a:lnSpc>
                <a:spcPct val="93000"/>
              </a:lnSpc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rgbClr val="CCCCFF"/>
                </a:solidFill>
                <a:latin typeface="+mn-lt"/>
                <a:ea typeface="DejaVu Sans" charset="0"/>
                <a:cs typeface="DejaVu Sans" charset="0"/>
              </a:rPr>
              <a:t>Uniform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→ Variable</a:t>
            </a:r>
          </a:p>
          <a:p>
            <a:pPr lvl="1" hangingPunct="0">
              <a:lnSpc>
                <a:spcPct val="93000"/>
              </a:lnSpc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i="1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Changes SHF</a:t>
            </a:r>
            <a:r>
              <a:rPr lang="en-US" sz="2800" i="1" dirty="0" smtClean="0">
                <a:solidFill>
                  <a:srgbClr val="CCCCFF"/>
                </a:solidFill>
                <a:latin typeface="Calibri"/>
                <a:ea typeface="DejaVu Sans" charset="0"/>
                <a:cs typeface="DejaVu Sans" charset="0"/>
              </a:rPr>
              <a:t> procedure</a:t>
            </a:r>
            <a:endParaRPr lang="en-US" sz="2800" i="1" dirty="0">
              <a:solidFill>
                <a:srgbClr val="CCCCFF"/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lnSpc>
                <a:spcPct val="93000"/>
              </a:lnSpc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2800" b="1" dirty="0">
              <a:solidFill>
                <a:schemeClr val="accent3">
                  <a:lumMod val="90000"/>
                </a:schemeClr>
              </a:solidFill>
              <a:latin typeface="+mn-lt"/>
              <a:ea typeface="DejaVu Sans" charset="0"/>
              <a:cs typeface="DejaVu Sans" charset="0"/>
            </a:endParaRPr>
          </a:p>
          <a:p>
            <a:pPr hangingPunct="0">
              <a:lnSpc>
                <a:spcPct val="93000"/>
              </a:lnSpc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DejaVu Sans" charset="0"/>
                <a:cs typeface="DejaVu Sans" charset="0"/>
              </a:rPr>
              <a:t> Statistical Model</a:t>
            </a:r>
          </a:p>
          <a:p>
            <a:pPr lvl="1" hangingPunct="0">
              <a:lnSpc>
                <a:spcPct val="93000"/>
              </a:lnSpc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rgbClr val="CCCCFF"/>
                </a:solidFill>
                <a:latin typeface="+mn-lt"/>
                <a:ea typeface="DejaVu Sans" charset="0"/>
                <a:cs typeface="DejaVu Sans" charset="0"/>
              </a:rPr>
              <a:t>RG96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→ </a:t>
            </a:r>
            <a:r>
              <a:rPr lang="en-US" sz="2800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CS10 </a:t>
            </a:r>
            <a:r>
              <a:rPr lang="en-US" sz="2400" i="1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[Cousins and Shepherd, JGR, 2010]</a:t>
            </a:r>
            <a:endParaRPr lang="en-US" sz="2800" i="1" dirty="0" smtClean="0">
              <a:solidFill>
                <a:srgbClr val="CCCCFF"/>
              </a:solidFill>
              <a:latin typeface="Calibri"/>
              <a:ea typeface="DejaVu Sans" charset="0"/>
              <a:cs typeface="Calibri"/>
            </a:endParaRPr>
          </a:p>
          <a:p>
            <a:pPr lvl="1" hangingPunct="0">
              <a:lnSpc>
                <a:spcPct val="93000"/>
              </a:lnSpc>
              <a:buClr>
                <a:schemeClr val="bg2">
                  <a:lumMod val="40000"/>
                  <a:lumOff val="60000"/>
                </a:schemeClr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i="1" dirty="0" smtClean="0">
                <a:solidFill>
                  <a:srgbClr val="CCCCFF"/>
                </a:solidFill>
                <a:latin typeface="Calibri"/>
                <a:ea typeface="DejaVu Sans" charset="0"/>
                <a:cs typeface="Calibri"/>
              </a:rPr>
              <a:t>Changes model vector calculation</a:t>
            </a:r>
            <a:endParaRPr lang="en-US" sz="2800" i="1" dirty="0" smtClean="0">
              <a:solidFill>
                <a:srgbClr val="CCCCFF"/>
              </a:solidFill>
              <a:latin typeface="+mn-lt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5725" y="657225"/>
            <a:ext cx="9787218" cy="6807199"/>
            <a:chOff x="85725" y="657225"/>
            <a:chExt cx="9787218" cy="68071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C"/>
                </a:clrFrom>
                <a:clrTo>
                  <a:srgbClr val="FEFFFC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9991"/>
            <a:stretch/>
          </p:blipFill>
          <p:spPr>
            <a:xfrm>
              <a:off x="85725" y="657225"/>
              <a:ext cx="9787218" cy="6807199"/>
            </a:xfrm>
            <a:prstGeom prst="rect">
              <a:avLst/>
            </a:prstGeom>
          </p:spPr>
        </p:pic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465363" y="1163049"/>
              <a:ext cx="2973162" cy="3038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bIns="0" anchor="b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Dipole field</a:t>
              </a:r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3590925" y="1163049"/>
              <a:ext cx="2973162" cy="3038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bIns="0" anchor="b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IGRF field</a:t>
              </a:r>
            </a:p>
          </p:txBody>
        </p:sp>
        <p:sp>
          <p:nvSpPr>
            <p:cNvPr id="15" name="TextBox 9"/>
            <p:cNvSpPr txBox="1">
              <a:spLocks noChangeArrowheads="1"/>
            </p:cNvSpPr>
            <p:nvPr/>
          </p:nvSpPr>
          <p:spPr bwMode="auto">
            <a:xfrm>
              <a:off x="6480629" y="1163049"/>
              <a:ext cx="2973162" cy="3038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bIns="0" anchor="b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Difference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667543" y="5863866"/>
              <a:ext cx="1981200" cy="349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b="1" cap="small" dirty="0" smtClean="0">
                  <a:solidFill>
                    <a:srgbClr val="CCCCFF"/>
                  </a:solidFill>
                </a:rPr>
                <a:t>South</a:t>
              </a:r>
              <a:endParaRPr lang="en-US" b="1" dirty="0">
                <a:solidFill>
                  <a:srgbClr val="CCCC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667543" y="2663466"/>
              <a:ext cx="1981200" cy="349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b="1" cap="small" dirty="0" smtClean="0">
                  <a:solidFill>
                    <a:srgbClr val="CCCCFF"/>
                  </a:solidFill>
                </a:rPr>
                <a:t>North</a:t>
              </a:r>
              <a:endParaRPr lang="en-US" b="1" dirty="0">
                <a:solidFill>
                  <a:srgbClr val="CCCC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6909" y="1574082"/>
              <a:ext cx="1272816" cy="3499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b="1" cap="small" dirty="0">
                  <a:solidFill>
                    <a:srgbClr val="CCCCFF"/>
                  </a:solidFill>
                </a:rPr>
                <a:t>5</a:t>
              </a:r>
              <a:r>
                <a:rPr lang="en-US" b="1" cap="small" dirty="0" smtClean="0">
                  <a:solidFill>
                    <a:srgbClr val="CCCCFF"/>
                  </a:solidFill>
                </a:rPr>
                <a:t>0</a:t>
              </a:r>
              <a:r>
                <a:rPr lang="en-US" b="1" cap="small" dirty="0" smtClean="0">
                  <a:solidFill>
                    <a:srgbClr val="CCCCFF"/>
                  </a:solidFill>
                  <a:latin typeface="Calibri"/>
                  <a:cs typeface="Calibri"/>
                </a:rPr>
                <a:t>°</a:t>
              </a:r>
              <a:endParaRPr lang="en-US" b="1" dirty="0">
                <a:solidFill>
                  <a:srgbClr val="CCCC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6909" y="4774482"/>
              <a:ext cx="1272816" cy="3499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b="1" cap="small" dirty="0" smtClean="0">
                  <a:solidFill>
                    <a:srgbClr val="CCCCFF"/>
                  </a:solidFill>
                </a:rPr>
                <a:t>-50</a:t>
              </a:r>
              <a:r>
                <a:rPr lang="en-US" b="1" cap="small" dirty="0" smtClean="0">
                  <a:solidFill>
                    <a:srgbClr val="CCCCFF"/>
                  </a:solidFill>
                  <a:latin typeface="Calibri"/>
                  <a:cs typeface="Calibri"/>
                </a:rPr>
                <a:t>°</a:t>
              </a:r>
              <a:endParaRPr lang="en-US" b="1" dirty="0">
                <a:solidFill>
                  <a:srgbClr val="CCCCFF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66" t="9602" r="34614" b="52398"/>
          <a:stretch/>
        </p:blipFill>
        <p:spPr>
          <a:xfrm>
            <a:off x="3454400" y="1382939"/>
            <a:ext cx="3026229" cy="2873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794" t="9602" r="3695" b="52398"/>
          <a:stretch/>
        </p:blipFill>
        <p:spPr>
          <a:xfrm>
            <a:off x="6618514" y="1382939"/>
            <a:ext cx="2888344" cy="2873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66" t="51632" r="34614" b="10176"/>
          <a:stretch/>
        </p:blipFill>
        <p:spPr>
          <a:xfrm>
            <a:off x="3454400" y="4561567"/>
            <a:ext cx="3026229" cy="2888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794" t="51632" r="3695" b="10176"/>
          <a:stretch/>
        </p:blipFill>
        <p:spPr>
          <a:xfrm>
            <a:off x="6633028" y="4576081"/>
            <a:ext cx="2888344" cy="2888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99" y="3861552"/>
            <a:ext cx="757126" cy="1596273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3950971"/>
            <a:ext cx="609600" cy="15544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Magnetic Field Model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744778" y="4086225"/>
                <a:ext cx="1761957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778" y="4086225"/>
                <a:ext cx="1761957" cy="6090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2711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1827" y="977163"/>
            <a:ext cx="9969423" cy="643956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8" y="1114425"/>
            <a:ext cx="3990976" cy="4115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3247777"/>
            <a:ext cx="3990976" cy="4115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77" y="1114425"/>
            <a:ext cx="3990976" cy="4115048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56563" y="10724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IGRF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66725" y="10724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Dipole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830542" y="1035053"/>
            <a:ext cx="2274983" cy="8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North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December  04, 2000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08:00 – 08:02 UT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991212" y="3171825"/>
            <a:ext cx="1779208" cy="30380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Difference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59272" y="4843261"/>
            <a:ext cx="1084339" cy="38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63 kV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lang="en-US" sz="12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/359=1.14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00639" y="6957597"/>
            <a:ext cx="442646" cy="21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2%</a:t>
            </a: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Magnetic Field Model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6816039" y="5653437"/>
            <a:ext cx="3016109" cy="8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800000"/>
                </a:solidFill>
              </a:rPr>
              <a:t>Over 72 hours: 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800000"/>
                </a:solidFill>
              </a:rPr>
              <a:t>Average </a:t>
            </a:r>
            <a:r>
              <a:rPr lang="el-GR" b="1" dirty="0" smtClean="0">
                <a:solidFill>
                  <a:srgbClr val="800000"/>
                </a:solidFill>
              </a:rPr>
              <a:t>Φ</a:t>
            </a:r>
            <a:r>
              <a:rPr lang="en-US" b="1" baseline="-25000" dirty="0" smtClean="0">
                <a:solidFill>
                  <a:srgbClr val="800000"/>
                </a:solidFill>
              </a:rPr>
              <a:t>PC</a:t>
            </a:r>
            <a:r>
              <a:rPr lang="en-US" b="1" dirty="0" smtClean="0">
                <a:solidFill>
                  <a:srgbClr val="800000"/>
                </a:solidFill>
              </a:rPr>
              <a:t> Diff = </a:t>
            </a:r>
            <a:r>
              <a:rPr lang="en-US" b="1" dirty="0" smtClean="0">
                <a:solidFill>
                  <a:srgbClr val="800000"/>
                </a:solidFill>
              </a:rPr>
              <a:t>  </a:t>
            </a:r>
            <a:r>
              <a:rPr lang="en-US" b="1" dirty="0" smtClean="0">
                <a:solidFill>
                  <a:srgbClr val="800000"/>
                </a:solidFill>
              </a:rPr>
              <a:t>2</a:t>
            </a:r>
            <a:r>
              <a:rPr lang="en-US" b="1" dirty="0" smtClean="0">
                <a:solidFill>
                  <a:srgbClr val="800000"/>
                </a:solidFill>
              </a:rPr>
              <a:t>%</a:t>
            </a:r>
            <a:endParaRPr lang="en-US" b="1" dirty="0" smtClean="0">
              <a:solidFill>
                <a:srgbClr val="800000"/>
              </a:solidFill>
            </a:endParaRP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800000"/>
                </a:solidFill>
              </a:rPr>
              <a:t>RMS Diff = </a:t>
            </a:r>
            <a:r>
              <a:rPr lang="en-US" b="1" dirty="0" smtClean="0">
                <a:solidFill>
                  <a:srgbClr val="800000"/>
                </a:solidFill>
              </a:rPr>
              <a:t>2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smtClean="0">
                <a:solidFill>
                  <a:srgbClr val="800000"/>
                </a:solidFill>
              </a:rPr>
              <a:t>kV</a:t>
            </a:r>
            <a:endParaRPr lang="en-US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9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1827" y="977163"/>
            <a:ext cx="9969423" cy="643956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8" y="1114425"/>
            <a:ext cx="3990976" cy="41150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3247777"/>
            <a:ext cx="3990976" cy="4115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77" y="1114425"/>
            <a:ext cx="3990976" cy="4115047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56563" y="10724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IGRF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66725" y="1072405"/>
            <a:ext cx="2973162" cy="303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Dipole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830542" y="1035053"/>
            <a:ext cx="2274983" cy="8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South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December  04, 2000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08:00 – 08:02 UT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991212" y="3171825"/>
            <a:ext cx="1779208" cy="30380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Difference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816039" y="5653437"/>
            <a:ext cx="3016109" cy="8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800000"/>
                </a:solidFill>
              </a:rPr>
              <a:t>Over 72 hours: 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800000"/>
                </a:solidFill>
              </a:rPr>
              <a:t>Average </a:t>
            </a:r>
            <a:r>
              <a:rPr lang="el-GR" b="1" dirty="0" smtClean="0">
                <a:solidFill>
                  <a:srgbClr val="800000"/>
                </a:solidFill>
              </a:rPr>
              <a:t>Φ</a:t>
            </a:r>
            <a:r>
              <a:rPr lang="en-US" b="1" baseline="-25000" dirty="0" smtClean="0">
                <a:solidFill>
                  <a:srgbClr val="800000"/>
                </a:solidFill>
              </a:rPr>
              <a:t>PC</a:t>
            </a:r>
            <a:r>
              <a:rPr lang="en-US" b="1" dirty="0" smtClean="0">
                <a:solidFill>
                  <a:srgbClr val="800000"/>
                </a:solidFill>
              </a:rPr>
              <a:t> Diff =  -4.5%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800000"/>
                </a:solidFill>
              </a:rPr>
              <a:t>RMS Diff = 1.6 kV</a:t>
            </a: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59272" y="4843261"/>
            <a:ext cx="1084339" cy="38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60 kV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lang="en-US" sz="12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/267=2.00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67981" y="6957597"/>
            <a:ext cx="529903" cy="21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-6%</a:t>
            </a: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1795463" y="457200"/>
            <a:ext cx="64881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600" b="1" dirty="0" smtClean="0">
                <a:solidFill>
                  <a:srgbClr val="BFBF00"/>
                </a:solidFill>
                <a:latin typeface="Calibri" pitchFamily="34" charset="0"/>
                <a:ea typeface="DejaVu Sans"/>
                <a:cs typeface="DejaVu Sans"/>
              </a:rPr>
              <a:t>Magnetic Field Model</a:t>
            </a:r>
            <a:endParaRPr lang="en-US" sz="3600" b="1" dirty="0">
              <a:solidFill>
                <a:srgbClr val="BFBF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2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ttigrewStyle">
  <a:themeElements>
    <a:clrScheme name="Office Them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PettigrewStyle</Template>
  <TotalTime>0</TotalTime>
  <Words>902</Words>
  <Application>Microsoft Office PowerPoint</Application>
  <PresentationFormat>Custom</PresentationFormat>
  <Paragraphs>242</Paragraphs>
  <Slides>27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PettigrewStyle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2009-12-09T21:14:28Z</dcterms:created>
  <dcterms:modified xsi:type="dcterms:W3CDTF">2011-05-29T18:53:52Z</dcterms:modified>
</cp:coreProperties>
</file>